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92" r:id="rId1"/>
  </p:sldMasterIdLst>
  <p:sldIdLst>
    <p:sldId id="256" r:id="rId2"/>
    <p:sldId id="257" r:id="rId3"/>
    <p:sldId id="259" r:id="rId4"/>
    <p:sldId id="258" r:id="rId5"/>
    <p:sldId id="269" r:id="rId6"/>
    <p:sldId id="270" r:id="rId7"/>
    <p:sldId id="268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71" r:id="rId17"/>
    <p:sldId id="273" r:id="rId18"/>
    <p:sldId id="272" r:id="rId1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по умолчанию" id="{BD6369E1-D70C-4F4F-A102-CB5B40A48EBB}">
          <p14:sldIdLst>
            <p14:sldId id="256"/>
            <p14:sldId id="257"/>
          </p14:sldIdLst>
        </p14:section>
        <p14:section name="Раздел без заголовка" id="{0404F71D-B45B-4C82-B841-E67D4DEBC29E}">
          <p14:sldIdLst>
            <p14:sldId id="259"/>
            <p14:sldId id="258"/>
            <p14:sldId id="269"/>
            <p14:sldId id="270"/>
            <p14:sldId id="268"/>
            <p14:sldId id="260"/>
            <p14:sldId id="261"/>
            <p14:sldId id="262"/>
            <p14:sldId id="263"/>
            <p14:sldId id="264"/>
            <p14:sldId id="265"/>
            <p14:sldId id="266"/>
            <p14:sldId id="267"/>
            <p14:sldId id="271"/>
            <p14:sldId id="273"/>
            <p14:sldId id="272"/>
          </p14:sldIdLst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>
    <p:restoredLeft sz="34559" autoAdjust="0"/>
    <p:restoredTop sz="99288" autoAdjust="0"/>
  </p:normalViewPr>
  <p:slideViewPr>
    <p:cSldViewPr>
      <p:cViewPr varScale="1">
        <p:scale>
          <a:sx n="69" d="100"/>
          <a:sy n="69" d="100"/>
        </p:scale>
        <p:origin x="-1968" y="-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8B17A43-6C47-43B3-A5BD-9AB623754218}" type="doc">
      <dgm:prSet loTypeId="urn:microsoft.com/office/officeart/2005/8/layout/defaul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B11D0455-B7A4-4869-9B20-3F7EDFD587B4}">
      <dgm:prSet/>
      <dgm:spPr/>
      <dgm:t>
        <a:bodyPr/>
        <a:lstStyle/>
        <a:p>
          <a:pPr rtl="0"/>
          <a:r>
            <a:rPr lang="ru-RU" b="1" dirty="0" smtClean="0"/>
            <a:t>Куратор-информатор</a:t>
          </a:r>
          <a:r>
            <a:rPr lang="ru-RU" dirty="0" smtClean="0"/>
            <a:t> </a:t>
          </a:r>
          <a:endParaRPr lang="ru-RU" dirty="0"/>
        </a:p>
      </dgm:t>
    </dgm:pt>
    <dgm:pt modelId="{1E53F9CB-743A-4F6F-9748-77CCFE3036BD}" type="parTrans" cxnId="{28FB1E0A-0D78-4A46-BAF3-29774DC666FD}">
      <dgm:prSet/>
      <dgm:spPr/>
      <dgm:t>
        <a:bodyPr/>
        <a:lstStyle/>
        <a:p>
          <a:endParaRPr lang="ru-RU"/>
        </a:p>
      </dgm:t>
    </dgm:pt>
    <dgm:pt modelId="{38D390BF-8431-46B1-8359-4060D698CD09}" type="sibTrans" cxnId="{28FB1E0A-0D78-4A46-BAF3-29774DC666FD}">
      <dgm:prSet/>
      <dgm:spPr/>
      <dgm:t>
        <a:bodyPr/>
        <a:lstStyle/>
        <a:p>
          <a:endParaRPr lang="ru-RU"/>
        </a:p>
      </dgm:t>
    </dgm:pt>
    <dgm:pt modelId="{9FDB28D4-5448-405D-9AC3-56844F6CD36B}">
      <dgm:prSet/>
      <dgm:spPr/>
      <dgm:t>
        <a:bodyPr/>
        <a:lstStyle/>
        <a:p>
          <a:pPr rtl="0"/>
          <a:r>
            <a:rPr lang="ru-RU" b="1" dirty="0" smtClean="0"/>
            <a:t>Куратор-организатор</a:t>
          </a:r>
          <a:endParaRPr lang="ru-RU" dirty="0"/>
        </a:p>
      </dgm:t>
    </dgm:pt>
    <dgm:pt modelId="{A2DA5B38-9788-42A0-AE28-327272C5EB33}" type="parTrans" cxnId="{2859E296-233A-4281-8137-BA9601FCC15A}">
      <dgm:prSet/>
      <dgm:spPr/>
      <dgm:t>
        <a:bodyPr/>
        <a:lstStyle/>
        <a:p>
          <a:endParaRPr lang="ru-RU"/>
        </a:p>
      </dgm:t>
    </dgm:pt>
    <dgm:pt modelId="{90C0395A-8624-4003-BFD2-A6ED05F44724}" type="sibTrans" cxnId="{2859E296-233A-4281-8137-BA9601FCC15A}">
      <dgm:prSet/>
      <dgm:spPr/>
      <dgm:t>
        <a:bodyPr/>
        <a:lstStyle/>
        <a:p>
          <a:endParaRPr lang="ru-RU"/>
        </a:p>
      </dgm:t>
    </dgm:pt>
    <dgm:pt modelId="{1C05F91E-0FEE-42BE-AE4B-D3AF3D87DE3C}">
      <dgm:prSet/>
      <dgm:spPr/>
      <dgm:t>
        <a:bodyPr/>
        <a:lstStyle/>
        <a:p>
          <a:pPr rtl="0"/>
          <a:r>
            <a:rPr lang="ru-RU" b="1" dirty="0" smtClean="0"/>
            <a:t>Куратор-психотерапевт</a:t>
          </a:r>
          <a:r>
            <a:rPr lang="ru-RU" dirty="0" smtClean="0"/>
            <a:t> </a:t>
          </a:r>
          <a:endParaRPr lang="ru-RU" dirty="0"/>
        </a:p>
      </dgm:t>
    </dgm:pt>
    <dgm:pt modelId="{037CEA04-79BD-4361-97F9-56DC000AD6AB}" type="parTrans" cxnId="{D39DE2D6-5113-47F3-A540-48A50AED46DF}">
      <dgm:prSet/>
      <dgm:spPr/>
      <dgm:t>
        <a:bodyPr/>
        <a:lstStyle/>
        <a:p>
          <a:endParaRPr lang="ru-RU"/>
        </a:p>
      </dgm:t>
    </dgm:pt>
    <dgm:pt modelId="{3E7247FA-EF2C-4604-8C77-E35E2D947496}" type="sibTrans" cxnId="{D39DE2D6-5113-47F3-A540-48A50AED46DF}">
      <dgm:prSet/>
      <dgm:spPr/>
      <dgm:t>
        <a:bodyPr/>
        <a:lstStyle/>
        <a:p>
          <a:endParaRPr lang="ru-RU"/>
        </a:p>
      </dgm:t>
    </dgm:pt>
    <dgm:pt modelId="{A2007E53-1082-4A6A-9F86-CCD772D96510}">
      <dgm:prSet/>
      <dgm:spPr/>
      <dgm:t>
        <a:bodyPr/>
        <a:lstStyle/>
        <a:p>
          <a:pPr rtl="0"/>
          <a:r>
            <a:rPr lang="ru-RU" b="1" dirty="0" smtClean="0"/>
            <a:t>Куратор-родитель</a:t>
          </a:r>
          <a:r>
            <a:rPr lang="ru-RU" dirty="0" smtClean="0"/>
            <a:t> </a:t>
          </a:r>
          <a:endParaRPr lang="ru-RU" dirty="0"/>
        </a:p>
      </dgm:t>
    </dgm:pt>
    <dgm:pt modelId="{52D19F4E-6890-4EDA-8BC2-4000ADE97B9F}" type="parTrans" cxnId="{89865998-3206-40BB-B964-84E0F7BF1D12}">
      <dgm:prSet/>
      <dgm:spPr/>
      <dgm:t>
        <a:bodyPr/>
        <a:lstStyle/>
        <a:p>
          <a:endParaRPr lang="ru-RU"/>
        </a:p>
      </dgm:t>
    </dgm:pt>
    <dgm:pt modelId="{8E51B4C6-1F1E-448F-AD98-7D4D7438D6A0}" type="sibTrans" cxnId="{89865998-3206-40BB-B964-84E0F7BF1D12}">
      <dgm:prSet/>
      <dgm:spPr/>
      <dgm:t>
        <a:bodyPr/>
        <a:lstStyle/>
        <a:p>
          <a:endParaRPr lang="ru-RU"/>
        </a:p>
      </dgm:t>
    </dgm:pt>
    <dgm:pt modelId="{AADF9E45-F0E3-41BA-928A-0B8D4B4E05F2}">
      <dgm:prSet/>
      <dgm:spPr/>
      <dgm:t>
        <a:bodyPr/>
        <a:lstStyle/>
        <a:p>
          <a:pPr rtl="0"/>
          <a:r>
            <a:rPr lang="ru-RU" b="1" dirty="0" smtClean="0"/>
            <a:t>Куратор-приятель</a:t>
          </a:r>
          <a:r>
            <a:rPr lang="ru-RU" dirty="0" smtClean="0"/>
            <a:t> </a:t>
          </a:r>
          <a:endParaRPr lang="ru-RU" dirty="0"/>
        </a:p>
      </dgm:t>
    </dgm:pt>
    <dgm:pt modelId="{F7E4E741-515A-480D-8A2C-37EFCC039CEF}" type="parTrans" cxnId="{E5FFE5B4-1215-491F-A2B5-FBCF013618B5}">
      <dgm:prSet/>
      <dgm:spPr/>
      <dgm:t>
        <a:bodyPr/>
        <a:lstStyle/>
        <a:p>
          <a:endParaRPr lang="ru-RU"/>
        </a:p>
      </dgm:t>
    </dgm:pt>
    <dgm:pt modelId="{79CF6E80-17D0-480B-AA29-5000C08C8F32}" type="sibTrans" cxnId="{E5FFE5B4-1215-491F-A2B5-FBCF013618B5}">
      <dgm:prSet/>
      <dgm:spPr/>
      <dgm:t>
        <a:bodyPr/>
        <a:lstStyle/>
        <a:p>
          <a:endParaRPr lang="ru-RU"/>
        </a:p>
      </dgm:t>
    </dgm:pt>
    <dgm:pt modelId="{03DE973F-6649-4BF5-AFFF-C69F9C05AE7A}">
      <dgm:prSet/>
      <dgm:spPr/>
      <dgm:t>
        <a:bodyPr/>
        <a:lstStyle/>
        <a:p>
          <a:pPr rtl="0"/>
          <a:r>
            <a:rPr lang="ru-RU" b="1" dirty="0" smtClean="0"/>
            <a:t>Куратор-беззаботный студент</a:t>
          </a:r>
          <a:endParaRPr lang="ru-RU" dirty="0"/>
        </a:p>
      </dgm:t>
    </dgm:pt>
    <dgm:pt modelId="{49F6BDCC-E34B-4C86-AFF1-360B2675A28B}" type="parTrans" cxnId="{3C3B7B01-53B9-47F8-B204-22168791A5E0}">
      <dgm:prSet/>
      <dgm:spPr/>
      <dgm:t>
        <a:bodyPr/>
        <a:lstStyle/>
        <a:p>
          <a:endParaRPr lang="ru-RU"/>
        </a:p>
      </dgm:t>
    </dgm:pt>
    <dgm:pt modelId="{7BDDC6B0-180D-4CE8-B0B9-66A2523999CC}" type="sibTrans" cxnId="{3C3B7B01-53B9-47F8-B204-22168791A5E0}">
      <dgm:prSet/>
      <dgm:spPr/>
      <dgm:t>
        <a:bodyPr/>
        <a:lstStyle/>
        <a:p>
          <a:endParaRPr lang="ru-RU"/>
        </a:p>
      </dgm:t>
    </dgm:pt>
    <dgm:pt modelId="{3280A5E2-BEE5-46B0-86F8-FD1A0C2A84D4}" type="pres">
      <dgm:prSet presAssocID="{28B17A43-6C47-43B3-A5BD-9AB623754218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6F299C26-C0FD-4F35-9199-F59EA4FD1656}" type="pres">
      <dgm:prSet presAssocID="{B11D0455-B7A4-4869-9B20-3F7EDFD587B4}" presName="node" presStyleLbl="node1" presStyleIdx="0" presStyleCnt="6" custScaleY="6176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C265C5D-D149-4A87-87B5-C164E7112641}" type="pres">
      <dgm:prSet presAssocID="{38D390BF-8431-46B1-8359-4060D698CD09}" presName="sibTrans" presStyleCnt="0"/>
      <dgm:spPr/>
    </dgm:pt>
    <dgm:pt modelId="{414D88B4-4024-4BA4-9701-513690C34422}" type="pres">
      <dgm:prSet presAssocID="{9FDB28D4-5448-405D-9AC3-56844F6CD36B}" presName="node" presStyleLbl="node1" presStyleIdx="1" presStyleCnt="6" custScaleY="6858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A4AACAA-9500-4CA8-9472-5EFDCFE27FB1}" type="pres">
      <dgm:prSet presAssocID="{90C0395A-8624-4003-BFD2-A6ED05F44724}" presName="sibTrans" presStyleCnt="0"/>
      <dgm:spPr/>
    </dgm:pt>
    <dgm:pt modelId="{D6BFD9AD-BE62-4DEA-A032-FE79B8020F37}" type="pres">
      <dgm:prSet presAssocID="{1C05F91E-0FEE-42BE-AE4B-D3AF3D87DE3C}" presName="node" presStyleLbl="node1" presStyleIdx="2" presStyleCnt="6" custScaleY="77612" custLinFactNeighborX="1182" custLinFactNeighborY="-918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B6AC49D-DD8B-4840-A86E-EF96660F697C}" type="pres">
      <dgm:prSet presAssocID="{3E7247FA-EF2C-4604-8C77-E35E2D947496}" presName="sibTrans" presStyleCnt="0"/>
      <dgm:spPr/>
    </dgm:pt>
    <dgm:pt modelId="{34F3176F-499C-4794-9AB8-E566638D8DCF}" type="pres">
      <dgm:prSet presAssocID="{A2007E53-1082-4A6A-9F86-CCD772D96510}" presName="node" presStyleLbl="node1" presStyleIdx="3" presStyleCnt="6" custScaleY="77407" custLinFactNeighborX="-847" custLinFactNeighborY="-928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C042026-60C5-4299-BD30-3AF45F3989F4}" type="pres">
      <dgm:prSet presAssocID="{8E51B4C6-1F1E-448F-AD98-7D4D7438D6A0}" presName="sibTrans" presStyleCnt="0"/>
      <dgm:spPr/>
    </dgm:pt>
    <dgm:pt modelId="{19A04CA6-37CB-4514-B49E-8CC96B3DF75F}" type="pres">
      <dgm:prSet presAssocID="{AADF9E45-F0E3-41BA-928A-0B8D4B4E05F2}" presName="node" presStyleLbl="node1" presStyleIdx="4" presStyleCnt="6" custScaleY="62578" custLinFactNeighborX="1182" custLinFactNeighborY="-1002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923693B-3D8D-40D9-B4BA-90A6B6CBF5AD}" type="pres">
      <dgm:prSet presAssocID="{79CF6E80-17D0-480B-AA29-5000C08C8F32}" presName="sibTrans" presStyleCnt="0"/>
      <dgm:spPr/>
    </dgm:pt>
    <dgm:pt modelId="{C484962D-4D0E-43EA-B28F-1D13D4A1B267}" type="pres">
      <dgm:prSet presAssocID="{03DE973F-6649-4BF5-AFFF-C69F9C05AE7A}" presName="node" presStyleLbl="node1" presStyleIdx="5" presStyleCnt="6" custScaleY="62241" custLinFactNeighborX="-847" custLinFactNeighborY="-1019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A75CCDAF-2E7E-4078-8407-C77B411E3415}" type="presOf" srcId="{03DE973F-6649-4BF5-AFFF-C69F9C05AE7A}" destId="{C484962D-4D0E-43EA-B28F-1D13D4A1B267}" srcOrd="0" destOrd="0" presId="urn:microsoft.com/office/officeart/2005/8/layout/default"/>
    <dgm:cxn modelId="{41336990-329E-43C8-AE3A-0E4B6E32B96C}" type="presOf" srcId="{AADF9E45-F0E3-41BA-928A-0B8D4B4E05F2}" destId="{19A04CA6-37CB-4514-B49E-8CC96B3DF75F}" srcOrd="0" destOrd="0" presId="urn:microsoft.com/office/officeart/2005/8/layout/default"/>
    <dgm:cxn modelId="{1231659C-4909-41FB-831C-27EA261D8A8C}" type="presOf" srcId="{1C05F91E-0FEE-42BE-AE4B-D3AF3D87DE3C}" destId="{D6BFD9AD-BE62-4DEA-A032-FE79B8020F37}" srcOrd="0" destOrd="0" presId="urn:microsoft.com/office/officeart/2005/8/layout/default"/>
    <dgm:cxn modelId="{2C51FA19-832E-422C-98F7-871CBB1AB8F6}" type="presOf" srcId="{28B17A43-6C47-43B3-A5BD-9AB623754218}" destId="{3280A5E2-BEE5-46B0-86F8-FD1A0C2A84D4}" srcOrd="0" destOrd="0" presId="urn:microsoft.com/office/officeart/2005/8/layout/default"/>
    <dgm:cxn modelId="{89865998-3206-40BB-B964-84E0F7BF1D12}" srcId="{28B17A43-6C47-43B3-A5BD-9AB623754218}" destId="{A2007E53-1082-4A6A-9F86-CCD772D96510}" srcOrd="3" destOrd="0" parTransId="{52D19F4E-6890-4EDA-8BC2-4000ADE97B9F}" sibTransId="{8E51B4C6-1F1E-448F-AD98-7D4D7438D6A0}"/>
    <dgm:cxn modelId="{3C3B7B01-53B9-47F8-B204-22168791A5E0}" srcId="{28B17A43-6C47-43B3-A5BD-9AB623754218}" destId="{03DE973F-6649-4BF5-AFFF-C69F9C05AE7A}" srcOrd="5" destOrd="0" parTransId="{49F6BDCC-E34B-4C86-AFF1-360B2675A28B}" sibTransId="{7BDDC6B0-180D-4CE8-B0B9-66A2523999CC}"/>
    <dgm:cxn modelId="{E5FFE5B4-1215-491F-A2B5-FBCF013618B5}" srcId="{28B17A43-6C47-43B3-A5BD-9AB623754218}" destId="{AADF9E45-F0E3-41BA-928A-0B8D4B4E05F2}" srcOrd="4" destOrd="0" parTransId="{F7E4E741-515A-480D-8A2C-37EFCC039CEF}" sibTransId="{79CF6E80-17D0-480B-AA29-5000C08C8F32}"/>
    <dgm:cxn modelId="{28FB1E0A-0D78-4A46-BAF3-29774DC666FD}" srcId="{28B17A43-6C47-43B3-A5BD-9AB623754218}" destId="{B11D0455-B7A4-4869-9B20-3F7EDFD587B4}" srcOrd="0" destOrd="0" parTransId="{1E53F9CB-743A-4F6F-9748-77CCFE3036BD}" sibTransId="{38D390BF-8431-46B1-8359-4060D698CD09}"/>
    <dgm:cxn modelId="{D39DE2D6-5113-47F3-A540-48A50AED46DF}" srcId="{28B17A43-6C47-43B3-A5BD-9AB623754218}" destId="{1C05F91E-0FEE-42BE-AE4B-D3AF3D87DE3C}" srcOrd="2" destOrd="0" parTransId="{037CEA04-79BD-4361-97F9-56DC000AD6AB}" sibTransId="{3E7247FA-EF2C-4604-8C77-E35E2D947496}"/>
    <dgm:cxn modelId="{2859E296-233A-4281-8137-BA9601FCC15A}" srcId="{28B17A43-6C47-43B3-A5BD-9AB623754218}" destId="{9FDB28D4-5448-405D-9AC3-56844F6CD36B}" srcOrd="1" destOrd="0" parTransId="{A2DA5B38-9788-42A0-AE28-327272C5EB33}" sibTransId="{90C0395A-8624-4003-BFD2-A6ED05F44724}"/>
    <dgm:cxn modelId="{87D894CC-0293-4947-AD04-4F356636ACC9}" type="presOf" srcId="{A2007E53-1082-4A6A-9F86-CCD772D96510}" destId="{34F3176F-499C-4794-9AB8-E566638D8DCF}" srcOrd="0" destOrd="0" presId="urn:microsoft.com/office/officeart/2005/8/layout/default"/>
    <dgm:cxn modelId="{14A26BEE-DBB4-45CA-9890-2CC09960AA8A}" type="presOf" srcId="{9FDB28D4-5448-405D-9AC3-56844F6CD36B}" destId="{414D88B4-4024-4BA4-9701-513690C34422}" srcOrd="0" destOrd="0" presId="urn:microsoft.com/office/officeart/2005/8/layout/default"/>
    <dgm:cxn modelId="{6ABCC712-68F4-405D-91AD-A5FB160B63B4}" type="presOf" srcId="{B11D0455-B7A4-4869-9B20-3F7EDFD587B4}" destId="{6F299C26-C0FD-4F35-9199-F59EA4FD1656}" srcOrd="0" destOrd="0" presId="urn:microsoft.com/office/officeart/2005/8/layout/default"/>
    <dgm:cxn modelId="{463F659B-1845-4A3E-A888-0679369D5E2A}" type="presParOf" srcId="{3280A5E2-BEE5-46B0-86F8-FD1A0C2A84D4}" destId="{6F299C26-C0FD-4F35-9199-F59EA4FD1656}" srcOrd="0" destOrd="0" presId="urn:microsoft.com/office/officeart/2005/8/layout/default"/>
    <dgm:cxn modelId="{C464DB35-B7C6-4436-AAB2-207C9ED63CA2}" type="presParOf" srcId="{3280A5E2-BEE5-46B0-86F8-FD1A0C2A84D4}" destId="{2C265C5D-D149-4A87-87B5-C164E7112641}" srcOrd="1" destOrd="0" presId="urn:microsoft.com/office/officeart/2005/8/layout/default"/>
    <dgm:cxn modelId="{D4005850-75DC-4E85-B70E-791158E9C891}" type="presParOf" srcId="{3280A5E2-BEE5-46B0-86F8-FD1A0C2A84D4}" destId="{414D88B4-4024-4BA4-9701-513690C34422}" srcOrd="2" destOrd="0" presId="urn:microsoft.com/office/officeart/2005/8/layout/default"/>
    <dgm:cxn modelId="{84F663E7-0702-4886-802F-60220B5B770A}" type="presParOf" srcId="{3280A5E2-BEE5-46B0-86F8-FD1A0C2A84D4}" destId="{5A4AACAA-9500-4CA8-9472-5EFDCFE27FB1}" srcOrd="3" destOrd="0" presId="urn:microsoft.com/office/officeart/2005/8/layout/default"/>
    <dgm:cxn modelId="{86DC8E05-56F2-4B0C-B20B-280501629C1D}" type="presParOf" srcId="{3280A5E2-BEE5-46B0-86F8-FD1A0C2A84D4}" destId="{D6BFD9AD-BE62-4DEA-A032-FE79B8020F37}" srcOrd="4" destOrd="0" presId="urn:microsoft.com/office/officeart/2005/8/layout/default"/>
    <dgm:cxn modelId="{659D8E99-36D0-45D0-83EA-7904CA2AD28E}" type="presParOf" srcId="{3280A5E2-BEE5-46B0-86F8-FD1A0C2A84D4}" destId="{7B6AC49D-DD8B-4840-A86E-EF96660F697C}" srcOrd="5" destOrd="0" presId="urn:microsoft.com/office/officeart/2005/8/layout/default"/>
    <dgm:cxn modelId="{FF7CA2C2-49A1-49E2-824A-321BC114CEDB}" type="presParOf" srcId="{3280A5E2-BEE5-46B0-86F8-FD1A0C2A84D4}" destId="{34F3176F-499C-4794-9AB8-E566638D8DCF}" srcOrd="6" destOrd="0" presId="urn:microsoft.com/office/officeart/2005/8/layout/default"/>
    <dgm:cxn modelId="{57176079-AF62-4466-AD66-69A36BAF0F7F}" type="presParOf" srcId="{3280A5E2-BEE5-46B0-86F8-FD1A0C2A84D4}" destId="{9C042026-60C5-4299-BD30-3AF45F3989F4}" srcOrd="7" destOrd="0" presId="urn:microsoft.com/office/officeart/2005/8/layout/default"/>
    <dgm:cxn modelId="{CF047668-AEAD-4107-ADAB-8A93626B252F}" type="presParOf" srcId="{3280A5E2-BEE5-46B0-86F8-FD1A0C2A84D4}" destId="{19A04CA6-37CB-4514-B49E-8CC96B3DF75F}" srcOrd="8" destOrd="0" presId="urn:microsoft.com/office/officeart/2005/8/layout/default"/>
    <dgm:cxn modelId="{705604D1-C58A-4A81-B57E-92F7F45D84BA}" type="presParOf" srcId="{3280A5E2-BEE5-46B0-86F8-FD1A0C2A84D4}" destId="{7923693B-3D8D-40D9-B4BA-90A6B6CBF5AD}" srcOrd="9" destOrd="0" presId="urn:microsoft.com/office/officeart/2005/8/layout/default"/>
    <dgm:cxn modelId="{E41C6D5F-088D-400E-98D9-A496128B6FF2}" type="presParOf" srcId="{3280A5E2-BEE5-46B0-86F8-FD1A0C2A84D4}" destId="{C484962D-4D0E-43EA-B28F-1D13D4A1B267}" srcOrd="10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F299C26-C0FD-4F35-9199-F59EA4FD1656}">
      <dsp:nvSpPr>
        <dsp:cNvPr id="0" name=""/>
        <dsp:cNvSpPr/>
      </dsp:nvSpPr>
      <dsp:spPr>
        <a:xfrm>
          <a:off x="31021" y="72349"/>
          <a:ext cx="3467986" cy="1285201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lvl="0" algn="ctr" defTabSz="12001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700" b="1" kern="1200" dirty="0" smtClean="0"/>
            <a:t>Куратор-информатор</a:t>
          </a:r>
          <a:r>
            <a:rPr lang="ru-RU" sz="2700" kern="1200" dirty="0" smtClean="0"/>
            <a:t> </a:t>
          </a:r>
          <a:endParaRPr lang="ru-RU" sz="2700" kern="1200" dirty="0"/>
        </a:p>
      </dsp:txBody>
      <dsp:txXfrm>
        <a:off x="31021" y="72349"/>
        <a:ext cx="3467986" cy="1285201"/>
      </dsp:txXfrm>
    </dsp:sp>
    <dsp:sp modelId="{414D88B4-4024-4BA4-9701-513690C34422}">
      <dsp:nvSpPr>
        <dsp:cNvPr id="0" name=""/>
        <dsp:cNvSpPr/>
      </dsp:nvSpPr>
      <dsp:spPr>
        <a:xfrm>
          <a:off x="3845807" y="1436"/>
          <a:ext cx="3467986" cy="142702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lvl="0" algn="ctr" defTabSz="12001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700" b="1" kern="1200" dirty="0" smtClean="0"/>
            <a:t>Куратор-организатор</a:t>
          </a:r>
          <a:endParaRPr lang="ru-RU" sz="2700" kern="1200" dirty="0"/>
        </a:p>
      </dsp:txBody>
      <dsp:txXfrm>
        <a:off x="3845807" y="1436"/>
        <a:ext cx="3467986" cy="1427028"/>
      </dsp:txXfrm>
    </dsp:sp>
    <dsp:sp modelId="{D6BFD9AD-BE62-4DEA-A032-FE79B8020F37}">
      <dsp:nvSpPr>
        <dsp:cNvPr id="0" name=""/>
        <dsp:cNvSpPr/>
      </dsp:nvSpPr>
      <dsp:spPr>
        <a:xfrm>
          <a:off x="72013" y="1584183"/>
          <a:ext cx="3467986" cy="161494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lvl="0" algn="ctr" defTabSz="12001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700" b="1" kern="1200" dirty="0" smtClean="0"/>
            <a:t>Куратор-психотерапевт</a:t>
          </a:r>
          <a:r>
            <a:rPr lang="ru-RU" sz="2700" kern="1200" dirty="0" smtClean="0"/>
            <a:t> </a:t>
          </a:r>
          <a:endParaRPr lang="ru-RU" sz="2700" kern="1200" dirty="0"/>
        </a:p>
      </dsp:txBody>
      <dsp:txXfrm>
        <a:off x="72013" y="1584183"/>
        <a:ext cx="3467986" cy="1614944"/>
      </dsp:txXfrm>
    </dsp:sp>
    <dsp:sp modelId="{34F3176F-499C-4794-9AB8-E566638D8DCF}">
      <dsp:nvSpPr>
        <dsp:cNvPr id="0" name=""/>
        <dsp:cNvSpPr/>
      </dsp:nvSpPr>
      <dsp:spPr>
        <a:xfrm>
          <a:off x="3816433" y="1584173"/>
          <a:ext cx="3467986" cy="161067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lvl="0" algn="ctr" defTabSz="12001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700" b="1" kern="1200" dirty="0" smtClean="0"/>
            <a:t>Куратор-родитель</a:t>
          </a:r>
          <a:r>
            <a:rPr lang="ru-RU" sz="2700" kern="1200" dirty="0" smtClean="0"/>
            <a:t> </a:t>
          </a:r>
          <a:endParaRPr lang="ru-RU" sz="2700" kern="1200" dirty="0"/>
        </a:p>
      </dsp:txBody>
      <dsp:txXfrm>
        <a:off x="3816433" y="1584173"/>
        <a:ext cx="3467986" cy="1610678"/>
      </dsp:txXfrm>
    </dsp:sp>
    <dsp:sp modelId="{19A04CA6-37CB-4514-B49E-8CC96B3DF75F}">
      <dsp:nvSpPr>
        <dsp:cNvPr id="0" name=""/>
        <dsp:cNvSpPr/>
      </dsp:nvSpPr>
      <dsp:spPr>
        <a:xfrm>
          <a:off x="72013" y="3528385"/>
          <a:ext cx="3467986" cy="130211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lvl="0" algn="ctr" defTabSz="12001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700" b="1" kern="1200" dirty="0" smtClean="0"/>
            <a:t>Куратор-приятель</a:t>
          </a:r>
          <a:r>
            <a:rPr lang="ru-RU" sz="2700" kern="1200" dirty="0" smtClean="0"/>
            <a:t> </a:t>
          </a:r>
          <a:endParaRPr lang="ru-RU" sz="2700" kern="1200" dirty="0"/>
        </a:p>
      </dsp:txBody>
      <dsp:txXfrm>
        <a:off x="72013" y="3528385"/>
        <a:ext cx="3467986" cy="1302118"/>
      </dsp:txXfrm>
    </dsp:sp>
    <dsp:sp modelId="{C484962D-4D0E-43EA-B28F-1D13D4A1B267}">
      <dsp:nvSpPr>
        <dsp:cNvPr id="0" name=""/>
        <dsp:cNvSpPr/>
      </dsp:nvSpPr>
      <dsp:spPr>
        <a:xfrm>
          <a:off x="3816433" y="3528396"/>
          <a:ext cx="3467986" cy="129510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lvl="0" algn="ctr" defTabSz="12001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700" b="1" kern="1200" dirty="0" smtClean="0"/>
            <a:t>Куратор-беззаботный студент</a:t>
          </a:r>
          <a:endParaRPr lang="ru-RU" sz="2700" kern="1200" dirty="0"/>
        </a:p>
      </dsp:txBody>
      <dsp:txXfrm>
        <a:off x="3816433" y="3528396"/>
        <a:ext cx="3467986" cy="129510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891821" y="5617774"/>
            <a:ext cx="7382935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989952" y="1016990"/>
            <a:ext cx="7179733" cy="4831643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990600" y="1009650"/>
            <a:ext cx="7179733" cy="4831643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769521" y="702069"/>
            <a:ext cx="567831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7855433" y="749720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27201" y="1794935"/>
            <a:ext cx="5723468" cy="1828090"/>
          </a:xfrm>
        </p:spPr>
        <p:txBody>
          <a:bodyPr anchor="b">
            <a:normAutofit/>
          </a:bodyPr>
          <a:lstStyle>
            <a:lvl1pPr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27200" y="3736622"/>
            <a:ext cx="5712179" cy="15240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770676" y="5357592"/>
            <a:ext cx="1213821" cy="365125"/>
          </a:xfrm>
        </p:spPr>
        <p:txBody>
          <a:bodyPr/>
          <a:lstStyle/>
          <a:p>
            <a:fld id="{1295D47D-33F3-4E57-9C26-920854A1B4F8}" type="datetimeFigureOut">
              <a:rPr lang="ru-RU" smtClean="0"/>
              <a:t>17.10.2022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174044" y="5357592"/>
            <a:ext cx="5034845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213930" y="5357592"/>
            <a:ext cx="554023" cy="365125"/>
          </a:xfrm>
        </p:spPr>
        <p:txBody>
          <a:bodyPr/>
          <a:lstStyle>
            <a:lvl1pPr algn="ctr">
              <a:defRPr/>
            </a:lvl1pPr>
          </a:lstStyle>
          <a:p>
            <a:fld id="{EAE52C52-8C67-46DA-A826-F5D8D2022FB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95D47D-33F3-4E57-9C26-920854A1B4F8}" type="datetimeFigureOut">
              <a:rPr lang="ru-RU" smtClean="0"/>
              <a:t>17.10.2022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E52C52-8C67-46DA-A826-F5D8D2022FB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1" y="925690"/>
            <a:ext cx="1430867" cy="476391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8221" y="1106312"/>
            <a:ext cx="5178779" cy="440266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95D47D-33F3-4E57-9C26-920854A1B4F8}" type="datetimeFigureOut">
              <a:rPr lang="ru-RU" smtClean="0"/>
              <a:t>17.10.2022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E52C52-8C67-46DA-A826-F5D8D2022FB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95D47D-33F3-4E57-9C26-920854A1B4F8}" type="datetimeFigureOut">
              <a:rPr lang="ru-RU" smtClean="0"/>
              <a:t>17.10.2022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E52C52-8C67-46DA-A826-F5D8D2022FB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979" y="2239430"/>
            <a:ext cx="6254044" cy="1362075"/>
          </a:xfrm>
        </p:spPr>
        <p:txBody>
          <a:bodyPr anchor="b"/>
          <a:lstStyle>
            <a:lvl1pPr algn="ctr">
              <a:defRPr sz="4000" b="0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6267" y="3725334"/>
            <a:ext cx="6231467" cy="1309511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95D47D-33F3-4E57-9C26-920854A1B4F8}" type="datetimeFigureOut">
              <a:rPr lang="ru-RU" smtClean="0"/>
              <a:t>17.10.2022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E52C52-8C67-46DA-A826-F5D8D2022FB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95D47D-33F3-4E57-9C26-920854A1B4F8}" type="datetimeFigureOut">
              <a:rPr lang="ru-RU" smtClean="0"/>
              <a:t>17.10.2022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E52C52-8C67-46DA-A826-F5D8D2022FB2}" type="slidenum">
              <a:rPr lang="ru-RU" smtClean="0"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298448" y="2121407"/>
            <a:ext cx="3200400" cy="360273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63440" y="2119313"/>
            <a:ext cx="3200400" cy="360521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57869" y="2122312"/>
            <a:ext cx="2939521" cy="820208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10669" y="2122311"/>
            <a:ext cx="2944368" cy="822960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95D47D-33F3-4E57-9C26-920854A1B4F8}" type="datetimeFigureOut">
              <a:rPr lang="ru-RU" smtClean="0"/>
              <a:t>17.10.2022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E52C52-8C67-46DA-A826-F5D8D2022FB2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1298448" y="2944368"/>
            <a:ext cx="3227832" cy="277977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45151" y="2944813"/>
            <a:ext cx="3227832" cy="277977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95D47D-33F3-4E57-9C26-920854A1B4F8}" type="datetimeFigureOut">
              <a:rPr lang="ru-RU" smtClean="0"/>
              <a:t>17.10.2022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E52C52-8C67-46DA-A826-F5D8D2022FB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95D47D-33F3-4E57-9C26-920854A1B4F8}" type="datetimeFigureOut">
              <a:rPr lang="ru-RU" smtClean="0"/>
              <a:t>17.10.2022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E52C52-8C67-46DA-A826-F5D8D2022FB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1" name="Freeform 10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 rot="60000">
            <a:off x="4468872" y="605163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 rot="60000">
            <a:off x="4471416" y="603504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 rot="21540000">
            <a:off x="749204" y="576868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 rot="21540000">
            <a:off x="749808" y="576072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2371106" y="293953"/>
            <a:ext cx="567831" cy="567830"/>
          </a:xfrm>
          <a:prstGeom prst="rect">
            <a:avLst/>
          </a:prstGeom>
          <a:noFill/>
        </p:spPr>
      </p:pic>
      <p:pic>
        <p:nvPicPr>
          <p:cNvPr id="19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6279647" y="333163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8976" y="2020042"/>
            <a:ext cx="3064827" cy="1503037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 rot="60000">
            <a:off x="4854291" y="1150993"/>
            <a:ext cx="3020792" cy="4625489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48125" y="3623748"/>
            <a:ext cx="3048891" cy="2100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1698" y="5885672"/>
            <a:ext cx="1213821" cy="365125"/>
          </a:xfrm>
        </p:spPr>
        <p:txBody>
          <a:bodyPr/>
          <a:lstStyle/>
          <a:p>
            <a:fld id="{1295D47D-33F3-4E57-9C26-920854A1B4F8}" type="datetimeFigureOut">
              <a:rPr lang="ru-RU" smtClean="0"/>
              <a:t>17.10.2022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914554" y="5829261"/>
            <a:ext cx="3522607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57313" y="5896961"/>
            <a:ext cx="554023" cy="365125"/>
          </a:xfrm>
        </p:spPr>
        <p:txBody>
          <a:bodyPr/>
          <a:lstStyle/>
          <a:p>
            <a:fld id="{EAE52C52-8C67-46DA-A826-F5D8D2022FB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1" name="Freeform 30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 rot="21540000">
            <a:off x="749204" y="576868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 rot="21540000">
            <a:off x="745058" y="575769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/>
          <p:cNvSpPr/>
          <p:nvPr/>
        </p:nvSpPr>
        <p:spPr>
          <a:xfrm rot="60000">
            <a:off x="4468872" y="605163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/>
          <p:cNvSpPr/>
          <p:nvPr/>
        </p:nvSpPr>
        <p:spPr>
          <a:xfrm rot="60000">
            <a:off x="4464768" y="603920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2371106" y="293953"/>
            <a:ext cx="567831" cy="567830"/>
          </a:xfrm>
          <a:prstGeom prst="rect">
            <a:avLst/>
          </a:prstGeom>
          <a:noFill/>
        </p:spPr>
      </p:pic>
      <p:pic>
        <p:nvPicPr>
          <p:cNvPr id="15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6279647" y="333163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6424" y="2020824"/>
            <a:ext cx="3063240" cy="1499616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60000">
            <a:off x="4898615" y="1207272"/>
            <a:ext cx="2913863" cy="4539412"/>
          </a:xfrm>
          <a:ln w="101600" cap="rnd">
            <a:solidFill>
              <a:srgbClr val="FFFFFF"/>
            </a:solidFill>
          </a:ln>
          <a:effectLst>
            <a:outerShdw blurRad="889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52144" y="3621024"/>
            <a:ext cx="3044952" cy="210312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5936" y="5888737"/>
            <a:ext cx="1213821" cy="365125"/>
          </a:xfrm>
        </p:spPr>
        <p:txBody>
          <a:bodyPr/>
          <a:lstStyle/>
          <a:p>
            <a:fld id="{1295D47D-33F3-4E57-9C26-920854A1B4F8}" type="datetimeFigureOut">
              <a:rPr lang="ru-RU" smtClean="0"/>
              <a:t>17.10.2022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914569" y="5831037"/>
            <a:ext cx="3319043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62089" y="5900026"/>
            <a:ext cx="554023" cy="365125"/>
          </a:xfrm>
        </p:spPr>
        <p:txBody>
          <a:bodyPr/>
          <a:lstStyle/>
          <a:p>
            <a:fld id="{EAE52C52-8C67-46DA-A826-F5D8D2022FB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4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628650" y="6069330"/>
            <a:ext cx="792099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731520" y="575310"/>
            <a:ext cx="7696200" cy="5715000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31520" y="576072"/>
            <a:ext cx="7696200" cy="5715000"/>
          </a:xfrm>
          <a:prstGeom prst="rect">
            <a:avLst/>
          </a:prstGeom>
          <a:blipFill dpi="0" rotWithShape="1">
            <a:blip r:embed="rId13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 rot="1435684">
            <a:off x="543741" y="273091"/>
            <a:ext cx="567831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 rot="4096196">
            <a:off x="8115079" y="298163"/>
            <a:ext cx="566928" cy="566928"/>
          </a:xfrm>
          <a:prstGeom prst="rect">
            <a:avLst/>
          </a:prstGeom>
          <a:noFill/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5023" y="817582"/>
            <a:ext cx="6965245" cy="120248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63040" y="2119257"/>
            <a:ext cx="6196405" cy="360381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54588" y="5809152"/>
            <a:ext cx="12138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fld id="{1295D47D-33F3-4E57-9C26-920854A1B4F8}" type="datetimeFigureOut">
              <a:rPr lang="ru-RU" smtClean="0"/>
              <a:t>17.10.2022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4401" y="5809152"/>
            <a:ext cx="55401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70202" y="5809152"/>
            <a:ext cx="55402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fld id="{EAE52C52-8C67-46DA-A826-F5D8D2022FB2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93" r:id="rId1"/>
    <p:sldLayoutId id="2147483794" r:id="rId2"/>
    <p:sldLayoutId id="2147483795" r:id="rId3"/>
    <p:sldLayoutId id="2147483796" r:id="rId4"/>
    <p:sldLayoutId id="2147483797" r:id="rId5"/>
    <p:sldLayoutId id="2147483798" r:id="rId6"/>
    <p:sldLayoutId id="2147483799" r:id="rId7"/>
    <p:sldLayoutId id="2147483800" r:id="rId8"/>
    <p:sldLayoutId id="2147483801" r:id="rId9"/>
    <p:sldLayoutId id="2147483802" r:id="rId10"/>
    <p:sldLayoutId id="214748380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64592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1168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7432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763688" y="1628800"/>
            <a:ext cx="5723468" cy="3096343"/>
          </a:xfrm>
        </p:spPr>
        <p:txBody>
          <a:bodyPr>
            <a:normAutofit/>
          </a:bodyPr>
          <a:lstStyle/>
          <a:p>
            <a:r>
              <a:rPr lang="ru-RU" b="1" dirty="0" smtClean="0"/>
              <a:t>Педагогические условия эффективной работы куратора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7904583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43608" y="1720840"/>
            <a:ext cx="7056784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2400" b="1" i="1" dirty="0" smtClean="0"/>
              <a:t>Соблюдение </a:t>
            </a:r>
            <a:r>
              <a:rPr lang="ru-RU" sz="2400" b="1" i="1" dirty="0"/>
              <a:t>студентами группы законодательства РБ и правил внутреннего распорядка </a:t>
            </a:r>
            <a:r>
              <a:rPr lang="ru-RU" sz="2400" b="1" i="1" dirty="0" smtClean="0"/>
              <a:t>вуза</a:t>
            </a:r>
            <a:endParaRPr lang="ru-RU" sz="2400" b="1" dirty="0"/>
          </a:p>
          <a:p>
            <a:r>
              <a:rPr lang="ru-RU" sz="2400" dirty="0"/>
              <a:t> </a:t>
            </a:r>
          </a:p>
          <a:p>
            <a:pPr marL="342900" indent="-342900" algn="just">
              <a:buFont typeface="Wingdings" pitchFamily="2" charset="2"/>
              <a:buChar char="Ø"/>
            </a:pP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проведение кураторских (информационных) часов с использованием интерактивных форм и методов работы, направленных на </a:t>
            </a:r>
            <a:r>
              <a:rPr lang="ru-RU" sz="2400" i="1" dirty="0">
                <a:latin typeface="Times New Roman" pitchFamily="18" charset="0"/>
                <a:cs typeface="Times New Roman" pitchFamily="18" charset="0"/>
              </a:rPr>
              <a:t>профилактику вредных привычек, правонарушений, развития корпоративной культуры студентов</a:t>
            </a:r>
          </a:p>
          <a:p>
            <a:r>
              <a:rPr lang="ru-RU" sz="2400" dirty="0"/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4194593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453239" y="836712"/>
            <a:ext cx="6480720" cy="55399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i="1" dirty="0" smtClean="0"/>
              <a:t>Содействие </a:t>
            </a:r>
            <a:r>
              <a:rPr lang="ru-RU" sz="2400" b="1" i="1" dirty="0"/>
              <a:t>развитию студенческого самоуправления, </a:t>
            </a:r>
            <a:r>
              <a:rPr lang="ru-RU" sz="2400" b="1" i="1" dirty="0" smtClean="0"/>
              <a:t>инициативы</a:t>
            </a:r>
          </a:p>
          <a:p>
            <a:pPr marL="285750" indent="-285750" algn="ctr">
              <a:buFont typeface="Wingdings" pitchFamily="2" charset="2"/>
              <a:buChar char="Ø"/>
            </a:pPr>
            <a:endParaRPr lang="ru-RU" sz="2400" b="1" dirty="0"/>
          </a:p>
          <a:p>
            <a:pPr marL="342900" lvl="0" indent="-342900" algn="just">
              <a:buFont typeface="Wingdings" pitchFamily="2" charset="2"/>
              <a:buChar char="Ø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активность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самоуправления группы (главной опорой куратора является староста, а также различные выборные лица - профорг, культорг, спорторг и т.д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.);</a:t>
            </a:r>
          </a:p>
          <a:p>
            <a:pPr marL="342900" lvl="0" indent="-342900" algn="just">
              <a:buFont typeface="Wingdings" pitchFamily="2" charset="2"/>
              <a:buChar char="Ø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планирование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работы совместно с активом группы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 marL="342900" lvl="0" indent="-342900" algn="just">
              <a:buFont typeface="Wingdings" pitchFamily="2" charset="2"/>
              <a:buChar char="Ø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регулярные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собрания с активом группы для решения текущих вопросов, появившихся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трудностей;</a:t>
            </a:r>
          </a:p>
          <a:p>
            <a:pPr marL="342900" lvl="0" indent="-342900" algn="just">
              <a:buFont typeface="Wingdings" pitchFamily="2" charset="2"/>
              <a:buChar char="Ø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участие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студентов группы в активе факультета, университета.</a:t>
            </a:r>
          </a:p>
          <a:p>
            <a:r>
              <a:rPr lang="ru-RU" dirty="0"/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3137288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99592" y="764704"/>
            <a:ext cx="7200800" cy="58477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i="1" dirty="0" smtClean="0"/>
              <a:t>Участие </a:t>
            </a:r>
            <a:r>
              <a:rPr lang="ru-RU" sz="2400" b="1" i="1" dirty="0"/>
              <a:t>группы в культурно-массовых и спортивных мероприятиях, проводимых в вузе, общественно-полезной деятельности</a:t>
            </a:r>
            <a:endParaRPr lang="ru-RU" sz="2400" b="1" dirty="0"/>
          </a:p>
          <a:p>
            <a:r>
              <a:rPr lang="ru-RU" sz="2400" dirty="0"/>
              <a:t> </a:t>
            </a:r>
          </a:p>
          <a:p>
            <a:pPr marL="342900" lvl="0" indent="-342900" algn="just">
              <a:buFont typeface="Wingdings" pitchFamily="2" charset="2"/>
              <a:buChar char="Ø"/>
            </a:pP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важно </a:t>
            </a:r>
            <a:r>
              <a:rPr lang="ru-RU" sz="2400" i="1" dirty="0">
                <a:latin typeface="Times New Roman" pitchFamily="18" charset="0"/>
                <a:cs typeface="Times New Roman" pitchFamily="18" charset="0"/>
              </a:rPr>
              <a:t>найти возможности включения в деятельность всех обучающихся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, исходя из способностей, склонностей, интересов, состояния здоровья и др., что будет способствовать самореализации личности каждого студента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 marL="342900" lvl="0" indent="-342900" algn="just">
              <a:buFont typeface="Wingdings" pitchFamily="2" charset="2"/>
              <a:buChar char="Ø"/>
            </a:pPr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оказывать </a:t>
            </a:r>
            <a:r>
              <a:rPr lang="ru-RU" sz="2400" i="1" dirty="0">
                <a:latin typeface="Times New Roman" pitchFamily="18" charset="0"/>
                <a:cs typeface="Times New Roman" pitchFamily="18" charset="0"/>
              </a:rPr>
              <a:t>необходимую помощь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студентам в выполнении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общественных ролей;</a:t>
            </a:r>
          </a:p>
          <a:p>
            <a:pPr marL="342900" indent="-342900" algn="just">
              <a:buFont typeface="Wingdings" pitchFamily="2" charset="2"/>
              <a:buChar char="Ø"/>
            </a:pPr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организация совместного досуга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со студентами (коллективное посещение театров, кино, выставок, проведение экскурсий и др.)</a:t>
            </a:r>
          </a:p>
          <a:p>
            <a:pPr marL="342900" lvl="0" indent="-342900" algn="just">
              <a:buFont typeface="Wingdings" pitchFamily="2" charset="2"/>
              <a:buChar char="Ø"/>
            </a:pPr>
            <a:endParaRPr lang="ru-RU" sz="20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/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40128449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475656" y="1166843"/>
            <a:ext cx="6696744" cy="4893647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  <a:sp3d>
              <a:bevelT w="6350" h="82550"/>
            </a:sp3d>
          </a:bodyPr>
          <a:lstStyle/>
          <a:p>
            <a:pPr algn="ctr"/>
            <a:r>
              <a:rPr lang="ru-RU" sz="2400" b="1" i="1" dirty="0" smtClean="0"/>
              <a:t>Постоянное </a:t>
            </a:r>
            <a:r>
              <a:rPr lang="ru-RU" sz="2400" b="1" i="1" dirty="0"/>
              <a:t>общение куратора со </a:t>
            </a:r>
            <a:r>
              <a:rPr lang="ru-RU" sz="2400" b="1" i="1" dirty="0" smtClean="0"/>
              <a:t>студентами</a:t>
            </a:r>
          </a:p>
          <a:p>
            <a:pPr algn="ctr"/>
            <a:r>
              <a:rPr lang="ru-RU" sz="2400" b="1" dirty="0" smtClean="0"/>
              <a:t> </a:t>
            </a:r>
          </a:p>
          <a:p>
            <a:pPr algn="ctr"/>
            <a:r>
              <a:rPr lang="ru-RU" sz="2400" b="1" u="sng" dirty="0" smtClean="0"/>
              <a:t>В </a:t>
            </a:r>
            <a:r>
              <a:rPr lang="ru-RU" sz="2400" b="1" u="sng" dirty="0" smtClean="0"/>
              <a:t>ходе общения важно:</a:t>
            </a:r>
          </a:p>
          <a:p>
            <a:r>
              <a:rPr lang="ru-RU" sz="2400" b="1" dirty="0" smtClean="0"/>
              <a:t>Занять </a:t>
            </a:r>
            <a:r>
              <a:rPr lang="ru-RU" sz="2400" b="1" dirty="0"/>
              <a:t>позицию старшего коллеги</a:t>
            </a:r>
            <a:r>
              <a:rPr lang="ru-RU" sz="2400" b="1" dirty="0" smtClean="0"/>
              <a:t>!</a:t>
            </a:r>
          </a:p>
          <a:p>
            <a:r>
              <a:rPr lang="ru-RU" sz="2400" b="1" dirty="0" smtClean="0"/>
              <a:t>Уважать личность студента!</a:t>
            </a:r>
            <a:endParaRPr lang="ru-RU" sz="2400" b="1" dirty="0"/>
          </a:p>
          <a:p>
            <a:r>
              <a:rPr lang="ru-RU" sz="2400" b="1" dirty="0"/>
              <a:t>Внимательно выслушивать студентов!</a:t>
            </a:r>
          </a:p>
          <a:p>
            <a:r>
              <a:rPr lang="ru-RU" sz="2400" b="1" dirty="0"/>
              <a:t>Убеждать, а не наказывать!</a:t>
            </a:r>
          </a:p>
          <a:p>
            <a:r>
              <a:rPr lang="ru-RU" sz="2400" b="1" dirty="0"/>
              <a:t>Советовать, а не диктовать!</a:t>
            </a:r>
          </a:p>
          <a:p>
            <a:r>
              <a:rPr lang="ru-RU" sz="2400" b="1" dirty="0"/>
              <a:t>Поддерживать и пропагандировать ценное, что есть в их предложениях!</a:t>
            </a:r>
          </a:p>
          <a:p>
            <a:r>
              <a:rPr lang="ru-RU" sz="2400" b="1" dirty="0"/>
              <a:t>Тактично предостерегать от возможных </a:t>
            </a:r>
            <a:r>
              <a:rPr lang="ru-RU" sz="2400" b="1" dirty="0" smtClean="0"/>
              <a:t>ошибок!</a:t>
            </a:r>
            <a:endParaRPr lang="ru-RU" sz="2400" b="1" dirty="0"/>
          </a:p>
        </p:txBody>
      </p:sp>
    </p:spTree>
    <p:extLst>
      <p:ext uri="{BB962C8B-B14F-4D97-AF65-F5344CB8AC3E}">
        <p14:creationId xmlns:p14="http://schemas.microsoft.com/office/powerpoint/2010/main" val="38706382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971600" y="1028343"/>
            <a:ext cx="7128792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/>
              <a:t>Систематический контроль за условиями проживания студентов в </a:t>
            </a:r>
            <a:r>
              <a:rPr lang="ru-RU" sz="2400" b="1" dirty="0" smtClean="0"/>
              <a:t>общежитии</a:t>
            </a:r>
          </a:p>
          <a:p>
            <a:pPr algn="ctr"/>
            <a:endParaRPr lang="ru-RU" sz="2400" b="1" dirty="0" smtClean="0"/>
          </a:p>
          <a:p>
            <a:pPr marL="342900" indent="-342900" algn="just">
              <a:buFont typeface="Wingdings" pitchFamily="2" charset="2"/>
              <a:buChar char="Ø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напоминание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студентам правил проживания в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общежитии; </a:t>
            </a:r>
          </a:p>
          <a:p>
            <a:pPr marL="342900" indent="-342900" algn="just">
              <a:buFont typeface="Wingdings" pitchFamily="2" charset="2"/>
              <a:buChar char="Ø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содействие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адаптации студентов к самостоятельной жизни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 marL="342900" indent="-342900">
              <a:buFont typeface="Wingdings" pitchFamily="2" charset="2"/>
              <a:buChar char="Ø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воспитание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культуры быта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 marL="342900" indent="-342900" algn="just">
              <a:buFont typeface="Wingdings" pitchFamily="2" charset="2"/>
              <a:buChar char="Ø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развитие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навыков бережного отношения к общественной и личной собственности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 marL="342900" indent="-342900" algn="just">
              <a:buFont typeface="Wingdings" pitchFamily="2" charset="2"/>
              <a:buChar char="Ø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содействие созданию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нормальных социально-бытовых условий для жизни, учебы и отдыха проживающих в общежитии студентов.</a:t>
            </a:r>
          </a:p>
        </p:txBody>
      </p:sp>
    </p:spTree>
    <p:extLst>
      <p:ext uri="{BB962C8B-B14F-4D97-AF65-F5344CB8AC3E}">
        <p14:creationId xmlns:p14="http://schemas.microsoft.com/office/powerpoint/2010/main" val="30341376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619672" y="1124744"/>
            <a:ext cx="6336704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/>
              <a:t>Организация </a:t>
            </a:r>
            <a:r>
              <a:rPr lang="ru-RU" sz="2400" b="1" dirty="0"/>
              <a:t>индивидуальной и коллективной работы с родителями </a:t>
            </a:r>
            <a:endParaRPr lang="ru-RU" sz="2400" b="1" dirty="0" smtClean="0"/>
          </a:p>
          <a:p>
            <a:pPr algn="just"/>
            <a:endParaRPr lang="ru-RU" sz="2400" b="1" dirty="0"/>
          </a:p>
          <a:p>
            <a:pPr marL="285750" indent="-285750" algn="just">
              <a:buFont typeface="Wingdings" pitchFamily="2" charset="2"/>
              <a:buChar char="Ø"/>
            </a:pP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доведение до их сведения необходимой информации о посещаемости (не посещаемости), успеваемости (неуспеваемости), поведении, достижениях и успехах студента в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вузе;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  <a:p>
            <a:pPr marL="285750" indent="-285750" algn="just">
              <a:buFont typeface="Wingdings" pitchFamily="2" charset="2"/>
              <a:buChar char="Ø"/>
            </a:pP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оказание психолого-педагогической помощи, консультирование и поддержка родителей по вопросам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воспитания. 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346051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979712" y="1780128"/>
            <a:ext cx="5436096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</a:t>
            </a: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воевременное </a:t>
            </a: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оформление </a:t>
            </a:r>
            <a:r>
              <a:rPr 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кураторской документации </a:t>
            </a:r>
            <a:endParaRPr lang="ru-RU" sz="2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endParaRPr lang="ru-RU" sz="2400" dirty="0" smtClean="0"/>
          </a:p>
          <a:p>
            <a:pPr marL="285750" indent="-285750" algn="just">
              <a:buFont typeface="Wingdings" pitchFamily="2" charset="2"/>
              <a:buChar char="Ø"/>
            </a:pPr>
            <a:r>
              <a:rPr lang="ru-RU" sz="2400" dirty="0" smtClean="0"/>
              <a:t>заполненный </a:t>
            </a:r>
            <a:r>
              <a:rPr lang="ru-RU" sz="2400" dirty="0"/>
              <a:t>учебный журнал </a:t>
            </a:r>
            <a:r>
              <a:rPr lang="ru-RU" sz="2400" dirty="0" smtClean="0"/>
              <a:t>группы</a:t>
            </a:r>
          </a:p>
          <a:p>
            <a:pPr marL="285750" indent="-285750" algn="just">
              <a:buFont typeface="Wingdings" pitchFamily="2" charset="2"/>
              <a:buChar char="Ø"/>
            </a:pPr>
            <a:r>
              <a:rPr lang="ru-RU" sz="2400" dirty="0" smtClean="0"/>
              <a:t> </a:t>
            </a:r>
            <a:r>
              <a:rPr lang="ru-RU" sz="2400" dirty="0"/>
              <a:t>отчет о деятельности </a:t>
            </a:r>
            <a:r>
              <a:rPr lang="ru-RU" sz="2400" dirty="0" smtClean="0"/>
              <a:t>куратора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39709108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691680" y="1484784"/>
            <a:ext cx="6048672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/>
              <a:t>Повышение педагогического мастерства куратора учебной </a:t>
            </a:r>
            <a:r>
              <a:rPr lang="ru-RU" sz="2400" b="1" dirty="0" smtClean="0"/>
              <a:t>группы</a:t>
            </a:r>
          </a:p>
          <a:p>
            <a:pPr algn="ctr"/>
            <a:endParaRPr lang="ru-RU" sz="2400" b="1" dirty="0" smtClean="0"/>
          </a:p>
          <a:p>
            <a:pPr marL="342900" indent="-342900" algn="just">
              <a:buFont typeface="Wingdings" pitchFamily="2" charset="2"/>
              <a:buChar char="Ø"/>
            </a:pPr>
            <a:r>
              <a:rPr lang="ru-RU" sz="2400" dirty="0" smtClean="0"/>
              <a:t>курсы </a:t>
            </a:r>
            <a:r>
              <a:rPr lang="ru-RU" sz="2400" dirty="0"/>
              <a:t>повышения </a:t>
            </a:r>
            <a:r>
              <a:rPr lang="ru-RU" sz="2400" dirty="0" smtClean="0"/>
              <a:t>квалификации;</a:t>
            </a:r>
          </a:p>
          <a:p>
            <a:pPr algn="just"/>
            <a:r>
              <a:rPr lang="ru-RU" sz="2400" dirty="0" smtClean="0"/>
              <a:t> </a:t>
            </a:r>
          </a:p>
          <a:p>
            <a:pPr marL="342900" indent="-342900" algn="just">
              <a:buFont typeface="Wingdings" pitchFamily="2" charset="2"/>
              <a:buChar char="Ø"/>
            </a:pPr>
            <a:r>
              <a:rPr lang="ru-RU" sz="2400" dirty="0" smtClean="0"/>
              <a:t>выставки, конкурсы, форумы методического </a:t>
            </a:r>
            <a:r>
              <a:rPr lang="ru-RU" sz="2400" dirty="0"/>
              <a:t>и профессионального мастерства разного уровня</a:t>
            </a:r>
          </a:p>
          <a:p>
            <a:pPr algn="ctr"/>
            <a:endParaRPr lang="ru-RU" sz="2400" b="1" dirty="0"/>
          </a:p>
        </p:txBody>
      </p:sp>
    </p:spTree>
    <p:extLst>
      <p:ext uri="{BB962C8B-B14F-4D97-AF65-F5344CB8AC3E}">
        <p14:creationId xmlns:p14="http://schemas.microsoft.com/office/powerpoint/2010/main" val="148054371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 descr="https://coolsen.ru/wp-content/uploads/2021/06/32-1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" name="AutoShape 4" descr="https://coolsen.ru/wp-content/uploads/2021/06/32-1.jpg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" name="AutoShape 6" descr="https://coolsen.ru/wp-content/uploads/2021/06/32-1.jpg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" name="AutoShape 8" descr="https://coolsen.ru/wp-content/uploads/2021/06/32-1.jpg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3081" name="Picture 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332098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463040" y="1412776"/>
            <a:ext cx="6196405" cy="4310293"/>
          </a:xfrm>
        </p:spPr>
        <p:txBody>
          <a:bodyPr>
            <a:normAutofit/>
          </a:bodyPr>
          <a:lstStyle/>
          <a:p>
            <a:r>
              <a:rPr lang="ru-RU" i="1" dirty="0" smtClean="0"/>
              <a:t>Категория «куратор» происходит от латинского «</a:t>
            </a:r>
            <a:r>
              <a:rPr lang="ru-RU" i="1" dirty="0" err="1" smtClean="0"/>
              <a:t>curator</a:t>
            </a:r>
            <a:r>
              <a:rPr lang="ru-RU" i="1" dirty="0" smtClean="0"/>
              <a:t>», что в переводе означает – «опекун, попечитель».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 smtClean="0"/>
          </a:p>
          <a:p>
            <a:pPr algn="just"/>
            <a:r>
              <a:rPr lang="ru-RU" dirty="0" smtClean="0"/>
              <a:t>Куратор </a:t>
            </a:r>
            <a:r>
              <a:rPr lang="ru-RU" dirty="0"/>
              <a:t>- </a:t>
            </a:r>
            <a:r>
              <a:rPr lang="ru-RU" dirty="0" smtClean="0"/>
              <a:t>одна </a:t>
            </a:r>
            <a:r>
              <a:rPr lang="ru-RU" dirty="0"/>
              <a:t>из профессиональных функций вузовского преподавателя, связанная с педагогической поддержкой студентов как взрослых обучающихся.</a:t>
            </a:r>
          </a:p>
        </p:txBody>
      </p:sp>
    </p:spTree>
    <p:extLst>
      <p:ext uri="{BB962C8B-B14F-4D97-AF65-F5344CB8AC3E}">
        <p14:creationId xmlns:p14="http://schemas.microsoft.com/office/powerpoint/2010/main" val="18802812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88640"/>
            <a:ext cx="9753600" cy="71170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600809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15616" y="476672"/>
            <a:ext cx="6965245" cy="955234"/>
          </a:xfrm>
        </p:spPr>
        <p:txBody>
          <a:bodyPr>
            <a:normAutofit/>
          </a:bodyPr>
          <a:lstStyle/>
          <a:p>
            <a:r>
              <a:rPr lang="ru-RU" sz="3200" b="1" dirty="0" smtClean="0"/>
              <a:t>Типы кураторов</a:t>
            </a:r>
            <a:endParaRPr lang="ru-RU" sz="3200" b="1" dirty="0"/>
          </a:p>
        </p:txBody>
      </p:sp>
      <p:graphicFrame>
        <p:nvGraphicFramePr>
          <p:cNvPr id="11" name="Объект 10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4990582"/>
              </p:ext>
            </p:extLst>
          </p:nvPr>
        </p:nvGraphicFramePr>
        <p:xfrm>
          <a:off x="899592" y="1268760"/>
          <a:ext cx="7344816" cy="50405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5390278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s://sun9-east.userapi.com/sun9-35/s/v1/if1/u5mUvas8ZoPKLZOs26daNRkNongGIW_jxdONKva0r2R1y35fJkug-ZqWr96EbN1vjyTvScSz.jpg?size=900x664&amp;quality=96&amp;type=albu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260648"/>
            <a:ext cx="8064896" cy="60856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286171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403648" y="836712"/>
            <a:ext cx="6624736" cy="4431983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sunset" dir="t"/>
            </a:scene3d>
            <a:sp3d contourW="12700">
              <a:contourClr>
                <a:srgbClr val="00B050"/>
              </a:contourClr>
            </a:sp3d>
          </a:bodyPr>
          <a:lstStyle/>
          <a:p>
            <a:pPr algn="ctr"/>
            <a:r>
              <a:rPr lang="ru-RU" sz="2000" b="1" dirty="0"/>
              <a:t>ИДЕАЛЬНЫЙ КУРАТОР</a:t>
            </a:r>
            <a:r>
              <a:rPr lang="ru-RU" sz="2000" b="1" dirty="0" smtClean="0"/>
              <a:t/>
            </a:r>
            <a:br>
              <a:rPr lang="ru-RU" sz="2000" b="1" dirty="0" smtClean="0"/>
            </a:br>
            <a:endParaRPr lang="ru-RU" sz="2000" b="1" dirty="0" smtClean="0"/>
          </a:p>
          <a:p>
            <a:pPr marL="285750" indent="-285750" algn="ctr">
              <a:buFont typeface="Wingdings" pitchFamily="2" charset="2"/>
              <a:buChar char="q"/>
            </a:pPr>
            <a:r>
              <a:rPr lang="ru-RU" dirty="0" smtClean="0"/>
              <a:t>ОТВЕТСТВЕННЫЙ</a:t>
            </a:r>
          </a:p>
          <a:p>
            <a:pPr marL="285750" indent="-285750" algn="ctr">
              <a:buFont typeface="Wingdings" pitchFamily="2" charset="2"/>
              <a:buChar char="q"/>
            </a:pPr>
            <a:r>
              <a:rPr lang="ru-RU" dirty="0" smtClean="0"/>
              <a:t>ПОЗИТИВНЫЙ </a:t>
            </a:r>
            <a:r>
              <a:rPr lang="ru-RU" dirty="0"/>
              <a:t>И </a:t>
            </a:r>
            <a:r>
              <a:rPr lang="ru-RU" dirty="0" smtClean="0"/>
              <a:t>ОТКРЫТЫЙ</a:t>
            </a:r>
          </a:p>
          <a:p>
            <a:pPr marL="285750" indent="-285750" algn="ctr">
              <a:buFont typeface="Wingdings" pitchFamily="2" charset="2"/>
              <a:buChar char="q"/>
            </a:pPr>
            <a:r>
              <a:rPr lang="ru-RU" dirty="0" smtClean="0"/>
              <a:t>КОММУНИКАБЕЛЬНЫЙ</a:t>
            </a:r>
            <a:endParaRPr lang="ru-RU" dirty="0" smtClean="0"/>
          </a:p>
          <a:p>
            <a:pPr marL="285750" indent="-285750" algn="ctr">
              <a:buFont typeface="Wingdings" pitchFamily="2" charset="2"/>
              <a:buChar char="q"/>
            </a:pPr>
            <a:r>
              <a:rPr lang="ru-RU" dirty="0" smtClean="0"/>
              <a:t>ОТЗЫВЧИВЫЙ</a:t>
            </a:r>
          </a:p>
          <a:p>
            <a:pPr marL="285750" indent="-285750" algn="ctr">
              <a:buFont typeface="Wingdings" pitchFamily="2" charset="2"/>
              <a:buChar char="q"/>
            </a:pPr>
            <a:r>
              <a:rPr lang="ru-RU" dirty="0" smtClean="0"/>
              <a:t>ВНИМАТЕЛЬНЫЙ</a:t>
            </a:r>
          </a:p>
          <a:p>
            <a:pPr marL="285750" indent="-285750" algn="ctr">
              <a:buFont typeface="Wingdings" pitchFamily="2" charset="2"/>
              <a:buChar char="q"/>
            </a:pPr>
            <a:r>
              <a:rPr lang="ru-RU" dirty="0" smtClean="0"/>
              <a:t>ТЕРПЕЛИВЫЙ</a:t>
            </a:r>
          </a:p>
          <a:p>
            <a:pPr marL="285750" indent="-285750" algn="ctr">
              <a:buFont typeface="Wingdings" pitchFamily="2" charset="2"/>
              <a:buChar char="q"/>
            </a:pPr>
            <a:r>
              <a:rPr lang="ru-RU" dirty="0" smtClean="0"/>
              <a:t>ОСВЕДОМЛЕННЫЙ</a:t>
            </a:r>
          </a:p>
          <a:p>
            <a:pPr marL="285750" indent="-285750" algn="ctr">
              <a:buFont typeface="Wingdings" pitchFamily="2" charset="2"/>
              <a:buChar char="q"/>
            </a:pPr>
            <a:r>
              <a:rPr lang="ru-RU" dirty="0" smtClean="0"/>
              <a:t>ВСЕГДА НА СВЯЗИ</a:t>
            </a:r>
          </a:p>
          <a:p>
            <a:pPr algn="ctr"/>
            <a:endParaRPr lang="ru-RU" dirty="0"/>
          </a:p>
          <a:p>
            <a:pPr algn="ctr"/>
            <a:r>
              <a:rPr lang="ru-RU" sz="2000" dirty="0"/>
              <a:t>Идеальный куратор - это тот человек, который может помочь своей группе стать по-настоящему активной, сплоченной и, конечно, преуспевающей по учебе ячейкой университетского </a:t>
            </a:r>
            <a:r>
              <a:rPr lang="ru-RU" sz="2000" dirty="0" smtClean="0"/>
              <a:t>общества.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22688741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95023" y="817583"/>
            <a:ext cx="6965245" cy="667202"/>
          </a:xfrm>
        </p:spPr>
        <p:txBody>
          <a:bodyPr>
            <a:noAutofit/>
          </a:bodyPr>
          <a:lstStyle/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Педагогические условия эффективной работы куратора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547664" y="1700808"/>
            <a:ext cx="6696744" cy="4248472"/>
          </a:xfrm>
        </p:spPr>
        <p:txBody>
          <a:bodyPr>
            <a:normAutofit fontScale="40000" lnSpcReduction="20000"/>
          </a:bodyPr>
          <a:lstStyle/>
          <a:p>
            <a:pPr>
              <a:lnSpc>
                <a:spcPct val="120000"/>
              </a:lnSpc>
            </a:pPr>
            <a:r>
              <a:rPr lang="ru-RU" sz="3400" b="1" i="1" dirty="0"/>
              <a:t>сохранение контингента учебной </a:t>
            </a:r>
            <a:r>
              <a:rPr lang="ru-RU" sz="3400" b="1" i="1" dirty="0" smtClean="0"/>
              <a:t>группы</a:t>
            </a:r>
          </a:p>
          <a:p>
            <a:pPr>
              <a:lnSpc>
                <a:spcPct val="120000"/>
              </a:lnSpc>
            </a:pPr>
            <a:r>
              <a:rPr lang="ru-RU" sz="3400" b="1" i="1" dirty="0"/>
              <a:t>своевременное выявление и оказание психолого-педагогической помощи в преодолении трудностей в межличностных отношениях</a:t>
            </a:r>
            <a:r>
              <a:rPr lang="ru-RU" sz="3400" b="1" dirty="0"/>
              <a:t> </a:t>
            </a:r>
            <a:endParaRPr lang="ru-RU" sz="3400" b="1" dirty="0" smtClean="0"/>
          </a:p>
          <a:p>
            <a:pPr lvl="0">
              <a:lnSpc>
                <a:spcPct val="120000"/>
              </a:lnSpc>
            </a:pPr>
            <a:r>
              <a:rPr lang="ru-RU" sz="3400" b="1" i="1" dirty="0"/>
              <a:t>соблюдение студентами группы законодательства РБ и правил внутреннего распорядка вуза</a:t>
            </a:r>
            <a:r>
              <a:rPr lang="ru-RU" sz="3400" b="1" dirty="0"/>
              <a:t>;</a:t>
            </a:r>
          </a:p>
          <a:p>
            <a:pPr>
              <a:lnSpc>
                <a:spcPct val="120000"/>
              </a:lnSpc>
            </a:pPr>
            <a:r>
              <a:rPr lang="ru-RU" sz="3400" b="1" i="1" dirty="0"/>
              <a:t>содействие развитию студенческого самоуправления, инициативы</a:t>
            </a:r>
            <a:endParaRPr lang="ru-RU" sz="3400" b="1" dirty="0"/>
          </a:p>
          <a:p>
            <a:pPr>
              <a:lnSpc>
                <a:spcPct val="120000"/>
              </a:lnSpc>
            </a:pPr>
            <a:r>
              <a:rPr lang="ru-RU" sz="3400" b="1" i="1" dirty="0"/>
              <a:t>участие группы в культурно-массовых и спортивных мероприятиях, проводимых в вузе, общественно-полезной </a:t>
            </a:r>
            <a:r>
              <a:rPr lang="ru-RU" sz="3400" b="1" i="1" dirty="0" smtClean="0"/>
              <a:t>деятельности</a:t>
            </a:r>
          </a:p>
          <a:p>
            <a:pPr>
              <a:lnSpc>
                <a:spcPct val="120000"/>
              </a:lnSpc>
            </a:pPr>
            <a:r>
              <a:rPr lang="ru-RU" sz="3400" b="1" i="1" dirty="0"/>
              <a:t>постоянное общение куратора со студентами</a:t>
            </a:r>
            <a:r>
              <a:rPr lang="ru-RU" sz="3400" b="1" dirty="0"/>
              <a:t> </a:t>
            </a:r>
          </a:p>
          <a:p>
            <a:pPr>
              <a:lnSpc>
                <a:spcPct val="120000"/>
              </a:lnSpc>
            </a:pPr>
            <a:r>
              <a:rPr lang="ru-RU" sz="3400" b="1" i="1" dirty="0" smtClean="0"/>
              <a:t>систематический </a:t>
            </a:r>
            <a:r>
              <a:rPr lang="ru-RU" sz="3400" b="1" i="1" dirty="0"/>
              <a:t>контроль за условиями проживания студентов в </a:t>
            </a:r>
            <a:r>
              <a:rPr lang="ru-RU" sz="3400" b="1" i="1" dirty="0" smtClean="0"/>
              <a:t>общежитии</a:t>
            </a:r>
          </a:p>
          <a:p>
            <a:pPr>
              <a:lnSpc>
                <a:spcPct val="120000"/>
              </a:lnSpc>
            </a:pPr>
            <a:r>
              <a:rPr lang="ru-RU" sz="3400" b="1" i="1" dirty="0"/>
              <a:t>организация индивидуальной и коллективной работы с родителями </a:t>
            </a:r>
            <a:endParaRPr lang="ru-RU" sz="3400" b="1" i="1" dirty="0" smtClean="0"/>
          </a:p>
          <a:p>
            <a:pPr>
              <a:lnSpc>
                <a:spcPct val="120000"/>
              </a:lnSpc>
            </a:pPr>
            <a:r>
              <a:rPr lang="ru-RU" sz="3400" b="1" dirty="0" smtClean="0"/>
              <a:t>своевременное оформление </a:t>
            </a:r>
            <a:r>
              <a:rPr lang="ru-RU" sz="3400" b="1" dirty="0"/>
              <a:t>кураторской документации </a:t>
            </a:r>
            <a:endParaRPr lang="ru-RU" sz="3400" b="1" i="1" dirty="0"/>
          </a:p>
          <a:p>
            <a:endParaRPr lang="ru-RU" sz="2000" i="1" dirty="0"/>
          </a:p>
          <a:p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34107347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187624" y="612845"/>
            <a:ext cx="6840760" cy="59093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2400" b="1" i="1" dirty="0" smtClean="0"/>
              <a:t>Сохранение </a:t>
            </a:r>
            <a:r>
              <a:rPr lang="ru-RU" sz="2400" b="1" i="1" dirty="0"/>
              <a:t>контингента учебной </a:t>
            </a:r>
            <a:r>
              <a:rPr lang="ru-RU" sz="2400" b="1" i="1" dirty="0" smtClean="0"/>
              <a:t>группы</a:t>
            </a:r>
          </a:p>
          <a:p>
            <a:pPr lvl="0" algn="ctr"/>
            <a:endParaRPr lang="ru-RU" sz="2400" b="1" dirty="0"/>
          </a:p>
          <a:p>
            <a:pPr marL="342900" lvl="0" indent="-342900" algn="just">
              <a:buFont typeface="Wingdings" pitchFamily="2" charset="2"/>
              <a:buChar char="Ø"/>
            </a:pP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учебные достижения обучающихся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(ознакомление студентов с особенностями учебы в вузе; систематический мониторинг оценок, чтобы не допустить неуспевающих студентов; оказание помощи в преодолении трудностей в учебной деятельности; положительная мотивация учебной деятельности студентов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);</a:t>
            </a:r>
          </a:p>
          <a:p>
            <a:pPr marL="342900" lvl="0" indent="-342900" algn="just">
              <a:buFont typeface="Wingdings" pitchFamily="2" charset="2"/>
              <a:buChar char="Ø"/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посещаемость 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занятий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(своевременное выявление причин «прогулов»; терпеливая, настойчивая работа с «трудными студентами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»);</a:t>
            </a:r>
          </a:p>
          <a:p>
            <a:pPr marL="342900" lvl="0" indent="-342900" algn="just">
              <a:buFont typeface="Wingdings" pitchFamily="2" charset="2"/>
              <a:buChar char="Ø"/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формирование 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понимания общественной значимости будущей профессии. </a:t>
            </a:r>
          </a:p>
          <a:p>
            <a:pPr algn="just"/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916434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55576" y="620687"/>
            <a:ext cx="7560840" cy="58169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Своевременное </a:t>
            </a:r>
            <a:r>
              <a:rPr lang="ru-RU" sz="2400" b="1" i="1" dirty="0">
                <a:latin typeface="Times New Roman" pitchFamily="18" charset="0"/>
                <a:cs typeface="Times New Roman" pitchFamily="18" charset="0"/>
              </a:rPr>
              <a:t>выявление и оказание психолого-педагогической помощи в преодолении трудностей в межличностных отношениях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i="1" dirty="0">
                <a:latin typeface="Times New Roman" pitchFamily="18" charset="0"/>
                <a:cs typeface="Times New Roman" pitchFamily="18" charset="0"/>
              </a:rPr>
              <a:t>(с одногруппниками, преподавателями, с родителями в ситуациях семейных трудностей и неблагополучия и т.д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.)</a:t>
            </a:r>
          </a:p>
          <a:p>
            <a:pPr algn="just">
              <a:buFont typeface="Wingdings" pitchFamily="2" charset="2"/>
              <a:buChar char="Ø"/>
            </a:pP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знание 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возрастных психофизиологических особенностей студентов, особенностей мотивационной сферы, психологии межличностного взаимодействия в учебной группе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 algn="just">
              <a:buFont typeface="Wingdings" pitchFamily="2" charset="2"/>
              <a:buChar char="Ø"/>
            </a:pP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 выстраивание 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отношений с группой с учетом индивидуальных особенностей студентов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 lvl="0" algn="just">
              <a:buFont typeface="Wingdings" pitchFamily="2" charset="2"/>
              <a:buChar char="Ø"/>
            </a:pP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помощь куратора в разрешении 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проблемы конфликтов, если такие 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имеются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;</a:t>
            </a:r>
            <a:endParaRPr lang="ru-RU" sz="2200" dirty="0" smtClean="0">
              <a:latin typeface="Times New Roman" pitchFamily="18" charset="0"/>
              <a:cs typeface="Times New Roman" pitchFamily="18" charset="0"/>
            </a:endParaRPr>
          </a:p>
          <a:p>
            <a:pPr lvl="0" algn="just">
              <a:buFont typeface="Wingdings" pitchFamily="2" charset="2"/>
              <a:buChar char="Ø"/>
            </a:pP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взаимодействие 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со специалистами СППС (проведение диагностики; тренингов на знакомство, установление доброжелательных отношений в группе, сплочение коллектива обучающихся и создания благоприятного микроклимата в группе).</a:t>
            </a:r>
          </a:p>
        </p:txBody>
      </p:sp>
    </p:spTree>
    <p:extLst>
      <p:ext uri="{BB962C8B-B14F-4D97-AF65-F5344CB8AC3E}">
        <p14:creationId xmlns:p14="http://schemas.microsoft.com/office/powerpoint/2010/main" val="21851361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Кнопка">
  <a:themeElements>
    <a:clrScheme name="Кнопка">
      <a:dk1>
        <a:sysClr val="windowText" lastClr="000000"/>
      </a:dk1>
      <a:lt1>
        <a:sysClr val="window" lastClr="FFFFFF"/>
      </a:lt1>
      <a:dk2>
        <a:srgbClr val="465E9C"/>
      </a:dk2>
      <a:lt2>
        <a:srgbClr val="CCDDEA"/>
      </a:lt2>
      <a:accent1>
        <a:srgbClr val="FDA023"/>
      </a:accent1>
      <a:accent2>
        <a:srgbClr val="AA2B1E"/>
      </a:accent2>
      <a:accent3>
        <a:srgbClr val="71685C"/>
      </a:accent3>
      <a:accent4>
        <a:srgbClr val="64A73B"/>
      </a:accent4>
      <a:accent5>
        <a:srgbClr val="EB5605"/>
      </a:accent5>
      <a:accent6>
        <a:srgbClr val="B9CA1A"/>
      </a:accent6>
      <a:hlink>
        <a:srgbClr val="D83E2C"/>
      </a:hlink>
      <a:folHlink>
        <a:srgbClr val="ED7D27"/>
      </a:folHlink>
    </a:clrScheme>
    <a:fontScheme name="Кнопка">
      <a:majorFont>
        <a:latin typeface="Constantia"/>
        <a:ea typeface=""/>
        <a:cs typeface=""/>
        <a:font script="Jpan" typeface="HGS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Grek" typeface="Arial"/>
        <a:font script="Cyrl" typeface="Arial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Кнопка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  <a:lumMod val="100000"/>
              </a:schemeClr>
            </a:gs>
            <a:gs pos="40000">
              <a:schemeClr val="phClr">
                <a:tint val="60000"/>
                <a:satMod val="130000"/>
                <a:lumMod val="100000"/>
              </a:schemeClr>
            </a:gs>
            <a:gs pos="100000">
              <a:schemeClr val="phClr">
                <a:tint val="96000"/>
                <a:lumMod val="108000"/>
              </a:schemeClr>
            </a:gs>
          </a:gsLst>
          <a:lin ang="5400000" scaled="0"/>
        </a:gradFill>
        <a:gradFill rotWithShape="1">
          <a:gsLst>
            <a:gs pos="0">
              <a:schemeClr val="phClr"/>
            </a:gs>
            <a:gs pos="100000">
              <a:schemeClr val="phClr">
                <a:shade val="76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80000"/>
              <a:lumMod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38100" dir="4800000" sx="98000" sy="98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38100" dist="38100" dir="4800000" sx="96000" sy="96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3240000"/>
            </a:lightRig>
          </a:scene3d>
          <a:sp3d>
            <a:bevelT w="28575" h="28575"/>
          </a:sp3d>
        </a:effectStyle>
      </a:effectStyleLst>
      <a:bgFillStyleLst>
        <a:solidFill>
          <a:schemeClr val="phClr">
            <a:tint val="93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shade val="80000"/>
                <a:satMod val="140000"/>
                <a:lumMod val="50000"/>
              </a:schemeClr>
              <a:schemeClr val="phClr">
                <a:tint val="95000"/>
                <a:satMod val="180000"/>
                <a:lumMod val="160000"/>
              </a:schemeClr>
            </a:duotone>
          </a:blip>
          <a:stretch/>
        </a:blipFill>
        <a:blipFill rotWithShape="1">
          <a:blip xmlns:r="http://schemas.openxmlformats.org/officeDocument/2006/relationships" r:embed="rId2">
            <a:duotone>
              <a:schemeClr val="phClr">
                <a:tint val="98000"/>
                <a:shade val="90000"/>
                <a:satMod val="120000"/>
                <a:lumMod val="54000"/>
              </a:schemeClr>
              <a:schemeClr val="phClr">
                <a:tint val="80000"/>
                <a:satMod val="160000"/>
                <a:lumMod val="14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Pushpin</Template>
  <TotalTime>211</TotalTime>
  <Words>541</Words>
  <Application>Microsoft Office PowerPoint</Application>
  <PresentationFormat>Экран (4:3)</PresentationFormat>
  <Paragraphs>89</Paragraphs>
  <Slides>18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Кнопка</vt:lpstr>
      <vt:lpstr>Педагогические условия эффективной работы куратора</vt:lpstr>
      <vt:lpstr>Презентация PowerPoint</vt:lpstr>
      <vt:lpstr>Презентация PowerPoint</vt:lpstr>
      <vt:lpstr>Типы кураторов</vt:lpstr>
      <vt:lpstr>Презентация PowerPoint</vt:lpstr>
      <vt:lpstr>Презентация PowerPoint</vt:lpstr>
      <vt:lpstr>Педагогические условия эффективной работы куратора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Педагогические условия эффективной работы куратора</dc:title>
  <dc:creator>пользователь</dc:creator>
  <cp:lastModifiedBy>пользователь</cp:lastModifiedBy>
  <cp:revision>19</cp:revision>
  <dcterms:created xsi:type="dcterms:W3CDTF">2022-10-16T13:26:00Z</dcterms:created>
  <dcterms:modified xsi:type="dcterms:W3CDTF">2022-10-17T08:53:06Z</dcterms:modified>
</cp:coreProperties>
</file>