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Организация работы </a:t>
            </a:r>
          </a:p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 несовершеннолетними студентами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428736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214290"/>
            <a:ext cx="9144000" cy="642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нормативно-правовые документы: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Кодекс Республики Беларусь об образовании от 13 января 2011 года №243-3;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Закон Республики Беларусь от 31 мая 2003г. № 200-З «Об основах системы </a:t>
            </a:r>
            <a:r>
              <a:rPr kumimoji="0" lang="ru-RU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профилактики безнадзорности и правонарушений несовершеннолетних»;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kumimoji="0" lang="ru-RU" sz="20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Республики Беларусь от 4 января 2014 года "Об основах деятельности по профилактике правонарушений";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Постановление 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Министерства образования Республики Беларусь от 05.05.2007 г. №30 «Инструкция о порядке выявления несовершеннолетних, нуждающихся в государственной защите»;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Постановление Министерства образования Республики Беларусь от 16.02.2009 г. №6 «Положение о совете учреждения образования по профилактике безнадзорности и правонарушений несовершеннолетних»;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Методические рекомендации Министерства образования Республики Беларусь, постановления КДН  Могилевского горисполком,  облисполкома 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15436" cy="62865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Несовершеннолетний, </a:t>
            </a:r>
          </a:p>
          <a:p>
            <a:pPr algn="ctr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находящийся </a:t>
            </a:r>
          </a:p>
          <a:p>
            <a:pPr algn="ctr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в социально опасном положении (СОП)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лицо в возрасте до восемнадцати лет, находящееся в обстановке, при которой не удовлетворяются его основные жизненные потребности; которое вследствие беспризорности или безнадзорности совершает правонарушения; родители, опекуны или попечители которого ведут аморальный образ жизни, злоупотребляют своими правами и (или) жестоко обращаются с ним либо иным образом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ненадлежаще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исполняют обязанности по воспитанию и содержанию указанного лица, в связи с чем имеет место опасность для его жизни или здоровья.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786874" cy="571504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Семья,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находящаяся в социально опасном положении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семья, несовершеннолетние члены которой находятся в социально опасном положении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357982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Критерии постановки несовершеннолетних на  учет в инспекцию по делам несовершеннолетних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потребляющие наркотические средства или психотропные вещества без назначения врача, токсические либо иные одурманивающие вещества, употребляющие алкогольные, слабоалкогольные напитки или пиво;</a:t>
            </a:r>
          </a:p>
          <a:p>
            <a:pPr lvl="0" algn="just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привлеченные к административной ответственности;</a:t>
            </a:r>
          </a:p>
          <a:p>
            <a:pPr lvl="0" algn="just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совершившие деяния, содержащие признаки административных правонарушений, но не достигших ко времени совершения таких деяний возраста, с которого наступает административная ответственность;</a:t>
            </a:r>
          </a:p>
          <a:p>
            <a:pPr lvl="0" algn="just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 отношении которых приняты решения об отказе в возбуждении уголовного дела или о прекращении производства по уголовному делу из-за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недостижения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возраста, с которого наступает уголовная ответственность, либо которые вследствие отставания в психическом развитии, не связанного с психическим расстройством (заболеванием), во время совершения общественно опасного деяния были не способны сознавать фактический характер или общественную опасность своих деяний;</a:t>
            </a:r>
          </a:p>
          <a:p>
            <a:pPr lvl="0" algn="just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подозреваемые или обвиняемых в совершении преступлений, в отношении которых избраны меры пресечения, не связанные с заключением под стражу;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28654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4400" b="1" dirty="0" smtClean="0">
                <a:latin typeface="Times New Roman" pitchFamily="18" charset="0"/>
                <a:cs typeface="Times New Roman" pitchFamily="18" charset="0"/>
              </a:rPr>
              <a:t>Критериями постановки на </a:t>
            </a:r>
            <a:r>
              <a:rPr lang="ru-RU" sz="14400" b="1" dirty="0" err="1" smtClean="0"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14400" b="1" dirty="0" smtClean="0">
                <a:latin typeface="Times New Roman" pitchFamily="18" charset="0"/>
                <a:cs typeface="Times New Roman" pitchFamily="18" charset="0"/>
              </a:rPr>
              <a:t> (внутриучрежденческий) контроль 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может служить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неисполнение или ненадлежащее исполнение обязанностей, возложенных на учащегося актами законодательства, учредительными документами и иными локальными нормативным правовыми актами учреждения образования, которые выражаются в следующем:</a:t>
            </a:r>
          </a:p>
          <a:p>
            <a:pPr algn="just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Опоздание или неявка без уважительных причин на учебные занятия;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Нарушение дисциплины в ходе образовательного процесса;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Несоблюдение в период прохождения практики (производ­ственного обучения) режима рабочего времени, определенного правилами внутреннего трудового распорядка соответствующей организации;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Неисполнение без уважительных причин законного требования педагогического работника;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Оскорбление участников образовательного процесса;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Распространение информации, наносящей вред здоровью обучающихся;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Порча зданий, сооружений, оборудования или иного имущества учреждения образования;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Распитие алкогольных напитков, слабоалкогольных напитков, пива, употребление наркотических средств, психотропных, токсических и других одурманивающих веществ в зданиях, общежитиях и на иной территории учреждения образования, либо появление в  указанных местах в состоянии алкогольного, наркотического или токсического опьянения (при выявлении случаев, не предусмотренных административной ответственностью);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Курение табачных изделий в зданиях, общежитиях и на иной территории учреждения образования (при выявлении случаев, не предусмотренных административной ответственностью);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Вхождение учащегося в подростковые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субкультурные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со­общества, которые оказывают негативное влияние на психическое состояние несовершеннолетнего; 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Общение или частые контакты с асоциальными сверст­никами, судимыми гражданами и др.;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Иные противоправные действия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4447030"/>
          <a:ext cx="8286808" cy="1910928"/>
        </p:xfrm>
        <a:graphic>
          <a:graphicData uri="http://schemas.openxmlformats.org/drawingml/2006/table">
            <a:tbl>
              <a:tblPr/>
              <a:tblGrid>
                <a:gridCol w="8286808"/>
              </a:tblGrid>
              <a:tr h="477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Организационная деятельность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81" marR="620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Аналитико-диагностическая деятельность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81" marR="620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Общепрофилактическая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 и предупредительная деятельность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81" marR="620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7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Работа с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обучающимися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подучетных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категорий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81" marR="620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857224" y="3571876"/>
            <a:ext cx="677862" cy="6080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AutoShape 2"/>
          <p:cNvSpPr>
            <a:spLocks noChangeShapeType="1"/>
          </p:cNvSpPr>
          <p:nvPr/>
        </p:nvSpPr>
        <p:spPr bwMode="auto">
          <a:xfrm>
            <a:off x="3286116" y="3500438"/>
            <a:ext cx="44450" cy="679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AutoShape 3"/>
          <p:cNvSpPr>
            <a:spLocks noChangeShapeType="1"/>
          </p:cNvSpPr>
          <p:nvPr/>
        </p:nvSpPr>
        <p:spPr bwMode="auto">
          <a:xfrm flipH="1">
            <a:off x="5572132" y="3429000"/>
            <a:ext cx="115888" cy="7858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/>
          <p:cNvSpPr>
            <a:spLocks noChangeShapeType="1"/>
          </p:cNvSpPr>
          <p:nvPr/>
        </p:nvSpPr>
        <p:spPr bwMode="auto">
          <a:xfrm flipH="1">
            <a:off x="7072330" y="3571876"/>
            <a:ext cx="371475" cy="660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214414" y="3310477"/>
            <a:ext cx="6500858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b="1" i="1" dirty="0" smtClean="0">
              <a:latin typeface="Georgia"/>
              <a:ea typeface="Times New Roman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b="1" i="1" dirty="0" smtClean="0">
              <a:latin typeface="Georgia"/>
              <a:ea typeface="Times New Roman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b="1" i="1" dirty="0" smtClean="0">
              <a:latin typeface="Georgia"/>
              <a:ea typeface="Times New Roman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RU" b="1" i="1" dirty="0" smtClean="0">
              <a:latin typeface="Georgia"/>
              <a:ea typeface="Times New Roman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71472" y="852855"/>
            <a:ext cx="778620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b="1" i="1" u="sng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Алгоритм организации профилактической работы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b="1" i="1" u="sng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в учреждении высшего образования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5720" y="3000372"/>
            <a:ext cx="214314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b="1" i="1" dirty="0" smtClean="0">
                <a:solidFill>
                  <a:prstClr val="black"/>
                </a:solidFill>
                <a:latin typeface="Georgia"/>
                <a:ea typeface="Times New Roman"/>
              </a:rPr>
              <a:t>Заместитель  декана по </a:t>
            </a:r>
            <a:r>
              <a:rPr lang="ru-RU" sz="1600" b="1" i="1" dirty="0" err="1" smtClean="0">
                <a:solidFill>
                  <a:prstClr val="black"/>
                </a:solidFill>
                <a:latin typeface="Georgia"/>
                <a:ea typeface="Times New Roman"/>
              </a:rPr>
              <a:t>ИиВР</a:t>
            </a:r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00298" y="3000372"/>
            <a:ext cx="2071818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i="1" dirty="0" smtClean="0">
                <a:solidFill>
                  <a:prstClr val="black"/>
                </a:solidFill>
                <a:latin typeface="Georgia"/>
                <a:ea typeface="Times New Roman"/>
              </a:rPr>
              <a:t>Куратор </a:t>
            </a:r>
          </a:p>
          <a:p>
            <a:pPr lvl="0" algn="ctr"/>
            <a:r>
              <a:rPr lang="ru-RU" sz="1400" b="1" i="1" dirty="0" smtClean="0">
                <a:solidFill>
                  <a:prstClr val="black"/>
                </a:solidFill>
                <a:latin typeface="Georgia"/>
                <a:ea typeface="Times New Roman"/>
              </a:rPr>
              <a:t>учебной группы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786578" y="2928934"/>
            <a:ext cx="183575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b="1" i="1" dirty="0" smtClean="0">
                <a:solidFill>
                  <a:prstClr val="black"/>
                </a:solidFill>
                <a:latin typeface="Georgia"/>
                <a:ea typeface="Times New Roman"/>
              </a:rPr>
              <a:t>Воспитатель </a:t>
            </a:r>
          </a:p>
          <a:p>
            <a:pPr lvl="0" algn="ctr"/>
            <a:r>
              <a:rPr lang="ru-RU" sz="1600" b="1" i="1" dirty="0" smtClean="0">
                <a:solidFill>
                  <a:prstClr val="black"/>
                </a:solidFill>
                <a:latin typeface="Georgia"/>
                <a:ea typeface="Times New Roman"/>
              </a:rPr>
              <a:t>общежития</a:t>
            </a:r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1604" y="1785926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2400" b="1" i="1" dirty="0" smtClean="0">
                <a:latin typeface="Georgia"/>
                <a:ea typeface="Times New Roman"/>
              </a:rPr>
              <a:t>Основные субъекты воспитательного процесса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3000372"/>
            <a:ext cx="1714512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i="1" dirty="0" smtClean="0">
                <a:solidFill>
                  <a:prstClr val="black"/>
                </a:solidFill>
                <a:latin typeface="Georgia"/>
                <a:ea typeface="Times New Roman"/>
              </a:rPr>
              <a:t>СППС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-17621"/>
            <a:ext cx="63991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-24977"/>
            <a:ext cx="885828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Отчёт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Общественного воспитателя ___________________________________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Ф.И.О.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проделанной  работе  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___________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2017/2018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учебного года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</a:t>
            </a:r>
            <a:r>
              <a:rPr kumimoji="0" lang="ru-RU" sz="1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месяц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несовершеннолетним (ей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_________________________________________,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Ф.И.О. несовершеннолетнего (группа)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состоящим(ей) 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вид учёта    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Индивидуально-воспитательная работа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(указывается дата, место, содержание, форма проведённых мероприятий)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Индивидуальная работа с родителями несовершеннолетнего(ей)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Краткая характеристика несовершеннолетнего за истекший месяц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(указывается отношение к учёбе, общественным поручениям, взаимоотношения с членами семьи, в коллективе и др. опираясь конкретно на поступки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______________________________________________________________________________________________________________________________________________________________________________________________________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Указать количество пропусков за месяц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      _______________           _____________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Всего               по уважительной                   по неуважительной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Какая работа была проведена по данному направлению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Вывод: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____________                                   		  Подпись ____________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oom.ru/powerpoint/abstraktnye-fony-dlya-prezentacii-volny-08.jpg?ver=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428604"/>
            <a:ext cx="864399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msu.by</a:t>
            </a:r>
            <a:endParaRPr lang="en-US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Подразделения/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Отдел воспитательной работы с молодежью/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помощь куратору/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Работа с несовершеннолетними студентами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537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Tehnooptuser59595</dc:creator>
  <cp:lastModifiedBy>Tehnooptuser59595</cp:lastModifiedBy>
  <cp:revision>48</cp:revision>
  <dcterms:created xsi:type="dcterms:W3CDTF">2017-11-20T12:35:35Z</dcterms:created>
  <dcterms:modified xsi:type="dcterms:W3CDTF">2017-11-22T06:28:42Z</dcterms:modified>
</cp:coreProperties>
</file>